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2286000"/>
            <a:ext cx="9144000" cy="210312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514600"/>
            <a:ext cx="82296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800" b="0">
                <a:solidFill>
                  <a:srgbClr val="FFFFFF"/>
                </a:solidFill>
              </a:defRPr>
            </a:pPr>
            <a:r>
              <a:t>Visual Foundation Models for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063240"/>
            <a:ext cx="82296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800" b="1">
                <a:solidFill>
                  <a:srgbClr val="FFFFFF"/>
                </a:solidFill>
              </a:defRPr>
            </a:pPr>
            <a:r>
              <a:t>Medical Image Segmentation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663440"/>
            <a:ext cx="82296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600" b="0">
                <a:solidFill>
                  <a:srgbClr val="333333"/>
                </a:solidFill>
              </a:defRPr>
            </a:pPr>
            <a:r>
              <a:t>SAM2  •  MedSAM  •  CLIP  •  Finetuning Experiments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5852160"/>
            <a:ext cx="82296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646464"/>
                </a:solidFill>
              </a:defRPr>
            </a:pPr>
            <a:r>
              <a:t>CSCE 689 • Fall 2025 • Texas A&amp;M University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1/14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Per-Class Analysis: Model Behavior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475488"/>
            <a:ext cx="859536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i="1">
                <a:solidFill>
                  <a:srgbClr val="FFD2D2"/>
                </a:solidFill>
              </a:defRPr>
            </a:pPr>
            <a:r>
              <a:t>How VFMs perform on different tissue types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10/14</a:t>
            </a:r>
          </a:p>
        </p:txBody>
      </p:sp>
      <p:pic>
        <p:nvPicPr>
          <p:cNvPr id="7" name="Picture 6" descr="qualitative_per_clas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914400"/>
            <a:ext cx="4846320" cy="384048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212080" y="914400"/>
            <a:ext cx="36576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SAM2 Segmentation by Class: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212080" y="1280160"/>
          <a:ext cx="2834640" cy="1920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8720"/>
                <a:gridCol w="594360"/>
                <a:gridCol w="594360"/>
                <a:gridCol w="457200"/>
              </a:tblGrid>
              <a:tr h="320039">
                <a:tc>
                  <a:txBody>
                    <a:bodyPr/>
                    <a:lstStyle/>
                    <a:p>
                      <a:pPr algn="ctr">
                        <a:defRPr sz="1000" b="1">
                          <a:solidFill>
                            <a:srgbClr val="FFFFFF"/>
                          </a:solidFill>
                        </a:defRPr>
                      </a:pPr>
                      <a:r>
                        <a:t>Tissue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>
                          <a:solidFill>
                            <a:srgbClr val="FFFFFF"/>
                          </a:solidFill>
                        </a:defRPr>
                      </a:pPr>
                      <a:r>
                        <a:t>Dice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>
                          <a:solidFill>
                            <a:srgbClr val="FFFFFF"/>
                          </a:solidFill>
                        </a:defRPr>
                      </a:pPr>
                      <a:r>
                        <a:t>IoU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>
                          <a:solidFill>
                            <a:srgbClr val="FFFFFF"/>
                          </a:solidFill>
                        </a:defRPr>
                      </a:pPr>
                      <a:r>
                        <a:t>N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t>Necrosis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t>0.699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t>0.567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t>23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Tumor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0.560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0.419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45</a:t>
                      </a:r>
                    </a:p>
                  </a:txBody>
                  <a:tcPr anchor="ctr"/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Lymphocyte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0.549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0.408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37</a:t>
                      </a:r>
                    </a:p>
                  </a:txBody>
                  <a:tcPr anchor="ctr"/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Stroma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0.537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0.391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45</a:t>
                      </a:r>
                    </a:p>
                  </a:txBody>
                  <a:tcPr anchor="ctr"/>
                </a:tc>
              </a:tr>
              <a:tr h="320044"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Blood Vessel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0.504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0.362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31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212080" y="3200400"/>
            <a:ext cx="36576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CLIP Classification by Class: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5212080" y="3520440"/>
          <a:ext cx="3017520" cy="1920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8720"/>
                <a:gridCol w="731520"/>
                <a:gridCol w="640080"/>
                <a:gridCol w="457200"/>
              </a:tblGrid>
              <a:tr h="320039">
                <a:tc>
                  <a:txBody>
                    <a:bodyPr/>
                    <a:lstStyle/>
                    <a:p>
                      <a:pPr algn="ctr">
                        <a:defRPr sz="1000" b="1">
                          <a:solidFill>
                            <a:srgbClr val="FFFFFF"/>
                          </a:solidFill>
                        </a:defRPr>
                      </a:pPr>
                      <a:r>
                        <a:t>Tissue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>
                          <a:solidFill>
                            <a:srgbClr val="FFFFFF"/>
                          </a:solidFill>
                        </a:defRPr>
                      </a:pPr>
                      <a:r>
                        <a:t>Precision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>
                          <a:solidFill>
                            <a:srgbClr val="FFFFFF"/>
                          </a:solidFill>
                        </a:defRPr>
                      </a:pPr>
                      <a:r>
                        <a:t>Recall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>
                          <a:solidFill>
                            <a:srgbClr val="FFFFFF"/>
                          </a:solidFill>
                        </a:defRPr>
                      </a:pPr>
                      <a:r>
                        <a:t>F1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t>Tumor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t>0.65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t>0.72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t>0.68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Stroma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0.49</a:t>
                      </a:r>
                    </a:p>
                  </a:txBody>
                  <a:tcPr anchor="ctr"/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Necrosis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0.50</a:t>
                      </a:r>
                    </a:p>
                  </a:txBody>
                  <a:tcPr anchor="ctr"/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Lymphocyte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0.14</a:t>
                      </a:r>
                    </a:p>
                  </a:txBody>
                  <a:tcPr anchor="ctr"/>
                </a:tc>
              </a:tr>
              <a:tr h="320044"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Blood Vessel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0.28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212080" y="5303520"/>
            <a:ext cx="36576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 b="1">
                <a:solidFill>
                  <a:srgbClr val="500000"/>
                </a:solidFill>
              </a:defRPr>
            </a:pPr>
            <a:r>
              <a:t>Observations: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12080" y="5623560"/>
            <a:ext cx="347472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000">
                <a:solidFill>
                  <a:srgbClr val="333333"/>
                </a:solidFill>
              </a:defRPr>
            </a:pPr>
            <a:r>
              <a:t>• Distinct textures (necrosis) → best</a:t>
            </a:r>
          </a:p>
          <a:p>
            <a:pPr>
              <a:spcAft>
                <a:spcPts val="500"/>
              </a:spcAft>
              <a:defRPr sz="1000">
                <a:solidFill>
                  <a:srgbClr val="333333"/>
                </a:solidFill>
              </a:defRPr>
            </a:pPr>
            <a:r>
              <a:t>• Small structures (vessels) → hardest</a:t>
            </a:r>
          </a:p>
          <a:p>
            <a:pPr>
              <a:spcAft>
                <a:spcPts val="500"/>
              </a:spcAft>
              <a:defRPr sz="1000">
                <a:solidFill>
                  <a:srgbClr val="333333"/>
                </a:solidFill>
              </a:defRPr>
            </a:pPr>
            <a:r>
              <a:t>• CLIP struggles with lymphocytes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Qualitative Results: Method Comparison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11/14</a:t>
            </a:r>
          </a:p>
        </p:txBody>
      </p:sp>
      <p:pic>
        <p:nvPicPr>
          <p:cNvPr id="6" name="Picture 5" descr="qualitative_method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" y="914400"/>
            <a:ext cx="8869680" cy="47548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4320" y="5806440"/>
            <a:ext cx="859536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100" b="0">
                <a:solidFill>
                  <a:srgbClr val="646464"/>
                </a:solidFill>
              </a:defRPr>
            </a:pPr>
            <a:r>
              <a:t>Left→Right: Original | Ground Truth | SAM2 (Centroid) | SAM2 (Box) | SAM2 (Box+Neg) | MedSAM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Key Findings: VFM Insights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12/14</a:t>
            </a:r>
          </a:p>
        </p:txBody>
      </p:sp>
      <p:sp>
        <p:nvSpPr>
          <p:cNvPr id="6" name="Oval 5"/>
          <p:cNvSpPr/>
          <p:nvPr/>
        </p:nvSpPr>
        <p:spPr>
          <a:xfrm>
            <a:off x="274320" y="1005840"/>
            <a:ext cx="411480" cy="411480"/>
          </a:xfrm>
          <a:prstGeom prst="ellipse">
            <a:avLst/>
          </a:prstGeom>
          <a:solidFill>
            <a:srgbClr val="1E64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74320" y="1078992"/>
            <a:ext cx="4114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600" b="1">
                <a:solidFill>
                  <a:srgbClr val="FFFFFF"/>
                </a:solidFill>
              </a:defRPr>
            </a:pPr>
            <a: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22960" y="1005840"/>
            <a:ext cx="45720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333333"/>
                </a:solidFill>
              </a:defRPr>
            </a:pPr>
            <a:r>
              <a:t>Model Capacity Matters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0" y="1005840"/>
            <a:ext cx="20116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1400" b="1">
                <a:solidFill>
                  <a:srgbClr val="1E64B4"/>
                </a:solidFill>
              </a:defRPr>
            </a:pPr>
            <a:r>
              <a:t>SAM2 224M &gt; MedSAM 93.7M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2960" y="1353312"/>
            <a:ext cx="80467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b="0">
                <a:solidFill>
                  <a:srgbClr val="646464"/>
                </a:solidFill>
              </a:defRPr>
            </a:pPr>
            <a:r>
              <a:t>Larger general VFM outperforms smaller domain-specific model by 3.5%</a:t>
            </a:r>
          </a:p>
        </p:txBody>
      </p:sp>
      <p:sp>
        <p:nvSpPr>
          <p:cNvPr id="11" name="Oval 10"/>
          <p:cNvSpPr/>
          <p:nvPr/>
        </p:nvSpPr>
        <p:spPr>
          <a:xfrm>
            <a:off x="274320" y="1965960"/>
            <a:ext cx="411480" cy="411480"/>
          </a:xfrm>
          <a:prstGeom prst="ellipse">
            <a:avLst/>
          </a:prstGeom>
          <a:solidFill>
            <a:srgbClr val="228B2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74320" y="2039112"/>
            <a:ext cx="4114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600" b="1">
                <a:solidFill>
                  <a:srgbClr val="FFFFFF"/>
                </a:solidFill>
              </a:defRPr>
            </a:pPr>
            <a: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22960" y="1965960"/>
            <a:ext cx="45720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333333"/>
                </a:solidFill>
              </a:defRPr>
            </a:pPr>
            <a:r>
              <a:t>Zero-Shot &gt; Finetuning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0" y="1965960"/>
            <a:ext cx="20116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1400" b="1">
                <a:solidFill>
                  <a:srgbClr val="228B22"/>
                </a:solidFill>
              </a:defRPr>
            </a:pPr>
            <a:r>
              <a:t>0.555 vs 0.372 Dice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2960" y="2313432"/>
            <a:ext cx="80467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b="0">
                <a:solidFill>
                  <a:srgbClr val="646464"/>
                </a:solidFill>
              </a:defRPr>
            </a:pPr>
            <a:r>
              <a:t>On small datasets, pretrained features preserve better than finetuning</a:t>
            </a:r>
          </a:p>
        </p:txBody>
      </p:sp>
      <p:sp>
        <p:nvSpPr>
          <p:cNvPr id="16" name="Oval 15"/>
          <p:cNvSpPr/>
          <p:nvPr/>
        </p:nvSpPr>
        <p:spPr>
          <a:xfrm>
            <a:off x="274320" y="2926080"/>
            <a:ext cx="411480" cy="411480"/>
          </a:xfrm>
          <a:prstGeom prst="ellipse">
            <a:avLst/>
          </a:prstGeom>
          <a:solidFill>
            <a:srgbClr val="C878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74320" y="2999232"/>
            <a:ext cx="4114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600" b="1">
                <a:solidFill>
                  <a:srgbClr val="FFFFFF"/>
                </a:solidFill>
              </a:defRPr>
            </a:pPr>
            <a:r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22960" y="2926080"/>
            <a:ext cx="45720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333333"/>
                </a:solidFill>
              </a:defRPr>
            </a:pPr>
            <a:r>
              <a:t>Input Representation Critical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858000" y="2926080"/>
            <a:ext cx="20116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1400" b="1">
                <a:solidFill>
                  <a:srgbClr val="C87800"/>
                </a:solidFill>
              </a:defRPr>
            </a:pPr>
            <a:r>
              <a:t>+64% with boxes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22960" y="3273552"/>
            <a:ext cx="80467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b="0">
                <a:solidFill>
                  <a:srgbClr val="646464"/>
                </a:solidFill>
              </a:defRPr>
            </a:pPr>
            <a:r>
              <a:t>How we encode spatial information dramatically affects VFM performance</a:t>
            </a:r>
          </a:p>
        </p:txBody>
      </p:sp>
      <p:sp>
        <p:nvSpPr>
          <p:cNvPr id="21" name="Oval 20"/>
          <p:cNvSpPr/>
          <p:nvPr/>
        </p:nvSpPr>
        <p:spPr>
          <a:xfrm>
            <a:off x="274320" y="3886200"/>
            <a:ext cx="411480" cy="411480"/>
          </a:xfrm>
          <a:prstGeom prst="ellipse">
            <a:avLst/>
          </a:prstGeom>
          <a:solidFill>
            <a:srgbClr val="228B2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74320" y="3959352"/>
            <a:ext cx="4114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600" b="1">
                <a:solidFill>
                  <a:srgbClr val="FFFFFF"/>
                </a:solidFill>
              </a:defRPr>
            </a:pPr>
            <a:r>
              <a:t>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22960" y="3886200"/>
            <a:ext cx="45720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333333"/>
                </a:solidFill>
              </a:defRPr>
            </a:pPr>
            <a:r>
              <a:t>CLIP Requires Good Alignment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58000" y="3886200"/>
            <a:ext cx="20116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1400" b="1">
                <a:solidFill>
                  <a:srgbClr val="228B22"/>
                </a:solidFill>
              </a:defRPr>
            </a:pPr>
            <a:r>
              <a:t>44.4% accuracy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22960" y="4233672"/>
            <a:ext cx="80467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b="0">
                <a:solidFill>
                  <a:srgbClr val="646464"/>
                </a:solidFill>
              </a:defRPr>
            </a:pPr>
            <a:r>
              <a:t>Text descriptions must match CLIP's visual vocabulary for zero-shot transfer</a:t>
            </a:r>
          </a:p>
        </p:txBody>
      </p:sp>
      <p:sp>
        <p:nvSpPr>
          <p:cNvPr id="26" name="Oval 25"/>
          <p:cNvSpPr/>
          <p:nvPr/>
        </p:nvSpPr>
        <p:spPr>
          <a:xfrm>
            <a:off x="274320" y="4846320"/>
            <a:ext cx="411480" cy="411480"/>
          </a:xfrm>
          <a:prstGeom prst="ellipse">
            <a:avLst/>
          </a:prstGeom>
          <a:solidFill>
            <a:srgbClr val="B43C3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274320" y="4919472"/>
            <a:ext cx="4114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600" b="1">
                <a:solidFill>
                  <a:srgbClr val="FFFFFF"/>
                </a:solidFill>
              </a:defRPr>
            </a:pPr>
            <a:r>
              <a:t>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2960" y="4846320"/>
            <a:ext cx="45720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333333"/>
                </a:solidFill>
              </a:defRPr>
            </a:pPr>
            <a:r>
              <a:t>Negative Transfer Observed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858000" y="4846320"/>
            <a:ext cx="20116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1400" b="1">
                <a:solidFill>
                  <a:srgbClr val="B43C3C"/>
                </a:solidFill>
              </a:defRPr>
            </a:pPr>
            <a:r>
              <a:t>-33% after finetuning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22960" y="5193792"/>
            <a:ext cx="80467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b="0">
                <a:solidFill>
                  <a:srgbClr val="646464"/>
                </a:solidFill>
              </a:defRPr>
            </a:pPr>
            <a:r>
              <a:t>Domain adaptation can hurt when training data is limited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Conclusion: VFM Recommendations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13/14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74320" y="1005840"/>
            <a:ext cx="8595360" cy="1463040"/>
          </a:xfrm>
          <a:prstGeom prst="roundRect">
            <a:avLst/>
          </a:prstGeom>
          <a:solidFill>
            <a:srgbClr val="E6FFE6"/>
          </a:solidFill>
          <a:ln w="38100">
            <a:solidFill>
              <a:srgbClr val="228B2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57200" y="1097280"/>
            <a:ext cx="82296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>
                <a:solidFill>
                  <a:srgbClr val="228B22"/>
                </a:solidFill>
              </a:defRPr>
            </a:pPr>
            <a:r>
              <a:t>Recommended VFM Configuration for Histopathology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554480"/>
            <a:ext cx="8229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SAM2 (Hiera-L) for segmentation → 0.555 Dice, best across all experiments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CLIP (ViT-B/32) for classification → 44.4% accuracy, 2× random baseline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Zero-shot inference → No finetuning needed, use pretrained weights directly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4320" y="265176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Implications for VFM Research: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4320" y="297180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General VFMs transfer well to medical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Larger models can beat specialized ones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Small datasets favor zero-shot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Input encoding matters significantly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54880" y="265176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Future Directions: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754880" y="297180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Larger datasets for finetuning study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BiomedCLIP, PathSAM comparison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Multi-task VFM architectures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Uncertainty estimation in VFMs</a:t>
            </a:r>
          </a:p>
        </p:txBody>
      </p:sp>
      <p:pic>
        <p:nvPicPr>
          <p:cNvPr id="13" name="Picture 12" descr="fig5_summary_resul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4663440"/>
            <a:ext cx="8595360" cy="1691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2194560"/>
            <a:ext cx="9144000" cy="219456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56032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Thank You!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383280"/>
            <a:ext cx="8229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600" b="0">
                <a:solidFill>
                  <a:srgbClr val="FFC8C8"/>
                </a:solidFill>
              </a:defRPr>
            </a:pPr>
            <a:r>
              <a:t>Questions?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754880"/>
            <a:ext cx="82296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>
                <a:solidFill>
                  <a:srgbClr val="646464"/>
                </a:solidFill>
              </a:defRPr>
            </a:pPr>
            <a:r>
              <a:t>SAM2 • MedSAM • CLIP • Zero-Shot &gt; Finetuning • 17 Experiments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14/14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Vision Foundation Models Explored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475488"/>
            <a:ext cx="859536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i="1">
                <a:solidFill>
                  <a:srgbClr val="FFD2D2"/>
                </a:solidFill>
              </a:defRPr>
            </a:pPr>
            <a:r>
              <a:t>Three VFM architectures for histopathology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2/14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74320" y="1005840"/>
            <a:ext cx="2743200" cy="2194560"/>
          </a:xfrm>
          <a:prstGeom prst="roundRect">
            <a:avLst/>
          </a:prstGeom>
          <a:solidFill>
            <a:srgbClr val="E6F5FF"/>
          </a:solidFill>
          <a:ln w="25400">
            <a:solidFill>
              <a:srgbClr val="1E64B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11479" y="1097280"/>
            <a:ext cx="24688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 b="1">
                <a:solidFill>
                  <a:srgbClr val="1E64B4"/>
                </a:solidFill>
              </a:defRPr>
            </a:pPr>
            <a:r>
              <a:t>SAM2 (Segment Anything 2)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1479" y="1417320"/>
            <a:ext cx="246888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b="0">
                <a:solidFill>
                  <a:srgbClr val="646464"/>
                </a:solidFill>
              </a:defRPr>
            </a:pPr>
            <a:r>
              <a:t>224M parameters • Hiera-L backbone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1479" y="1691640"/>
            <a:ext cx="246888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Hierarchical Vision Transformer</a:t>
            </a:r>
          </a:p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Pretrained: SA-1B (11M images, 1B masks)</a:t>
            </a:r>
          </a:p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Memory attention for video/image</a:t>
            </a:r>
          </a:p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Promptable: points, boxes, masks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200400" y="1005840"/>
            <a:ext cx="2743200" cy="2194560"/>
          </a:xfrm>
          <a:prstGeom prst="roundRect">
            <a:avLst/>
          </a:prstGeom>
          <a:solidFill>
            <a:srgbClr val="FFF5E6"/>
          </a:solidFill>
          <a:ln w="25400">
            <a:solidFill>
              <a:srgbClr val="C878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337560" y="1097280"/>
            <a:ext cx="24688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 b="1">
                <a:solidFill>
                  <a:srgbClr val="C87800"/>
                </a:solidFill>
              </a:defRPr>
            </a:pPr>
            <a:r>
              <a:t>MedSAM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37560" y="1417320"/>
            <a:ext cx="246888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b="0">
                <a:solidFill>
                  <a:srgbClr val="646464"/>
                </a:solidFill>
              </a:defRPr>
            </a:pPr>
            <a:r>
              <a:t>93.7M parameters • ViT-B backbone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337560" y="1691640"/>
            <a:ext cx="246888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Based on original SAM architecture</a:t>
            </a:r>
          </a:p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Finetuned: 1.5M medical images</a:t>
            </a:r>
          </a:p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11 imaging modalities (CT, MRI, etc.)</a:t>
            </a:r>
          </a:p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Box prompts optimized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126480" y="1005840"/>
            <a:ext cx="2743200" cy="2194560"/>
          </a:xfrm>
          <a:prstGeom prst="roundRect">
            <a:avLst/>
          </a:prstGeom>
          <a:solidFill>
            <a:srgbClr val="E6FFE6"/>
          </a:solidFill>
          <a:ln w="25400">
            <a:solidFill>
              <a:srgbClr val="228B2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263640" y="1097280"/>
            <a:ext cx="24688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500" b="1">
                <a:solidFill>
                  <a:srgbClr val="228B22"/>
                </a:solidFill>
              </a:defRPr>
            </a:pPr>
            <a:r>
              <a:t>CLIP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263640" y="1417320"/>
            <a:ext cx="246888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b="0">
                <a:solidFill>
                  <a:srgbClr val="646464"/>
                </a:solidFill>
              </a:defRPr>
            </a:pPr>
            <a:r>
              <a:t>151M parameters • ViT-B/32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63640" y="1691640"/>
            <a:ext cx="246888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Contrastive image-text learning</a:t>
            </a:r>
          </a:p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Pretrained: 400M image-text pairs</a:t>
            </a:r>
          </a:p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Zero-shot transfer capability</a:t>
            </a:r>
          </a:p>
          <a:p>
            <a:pPr>
              <a:spcAft>
                <a:spcPts val="200"/>
              </a:spcAft>
              <a:defRPr sz="1000">
                <a:solidFill>
                  <a:srgbClr val="333333"/>
                </a:solidFill>
              </a:defRPr>
            </a:pPr>
            <a:r>
              <a:t>• Text-based classification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74320" y="3383280"/>
            <a:ext cx="82296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Architecture Comparison: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274320" y="3749039"/>
          <a:ext cx="6675120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1188720"/>
                <a:gridCol w="914400"/>
                <a:gridCol w="1828800"/>
                <a:gridCol w="1645920"/>
              </a:tblGrid>
              <a:tr h="320040"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Model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Backbone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Params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Pretraining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Task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SAM2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Hiera-L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224M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SA-1B (natural)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Segmentation</a:t>
                      </a:r>
                    </a:p>
                  </a:txBody>
                  <a:tcPr anchor="ctr"/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MedSAM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ViT-B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93.7M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Medical images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Segmentation</a:t>
                      </a:r>
                    </a:p>
                  </a:txBody>
                  <a:tcPr anchor="ctr"/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CLIP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ViT-B/32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151M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Web image-text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Classification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21" name="Rounded Rectangle 20"/>
          <p:cNvSpPr/>
          <p:nvPr/>
        </p:nvSpPr>
        <p:spPr>
          <a:xfrm>
            <a:off x="274320" y="5394960"/>
            <a:ext cx="8595360" cy="822960"/>
          </a:xfrm>
          <a:prstGeom prst="roundRect">
            <a:avLst/>
          </a:prstGeom>
          <a:solidFill>
            <a:srgbClr val="F0F0F0"/>
          </a:solidFill>
          <a:ln>
            <a:solidFill>
              <a:srgbClr val="64646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57200" y="5532120"/>
            <a:ext cx="82296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1">
                <a:solidFill>
                  <a:srgbClr val="333333"/>
                </a:solidFill>
              </a:defRPr>
            </a:pPr>
            <a:r>
              <a:t>Research Question: How do general-purpose VFMs compare to domain-specific models on histopathology?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SAM2: Architecture &amp; Approach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475488"/>
            <a:ext cx="859536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i="1">
                <a:solidFill>
                  <a:srgbClr val="FFD2D2"/>
                </a:solidFill>
              </a:defRPr>
            </a:pPr>
            <a:r>
              <a:t>Segment Anything Model 2 for histopathology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3/14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4320" y="91440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Hiera-L Backbone: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4320" y="123444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Hierarchical Vision Transformer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Multi-scale feature extraction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224M total parameters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Image encoder: 212M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Mask decoder: 12M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Efficient attention mechanism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4320" y="320040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Our Experimental Setup: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4320" y="352044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Input: 1024×1024 histopathology tiles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4 prompt strategies tested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Centroid points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Multi-point (5 boundary points)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Bounding boxes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Box + negative points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Zero-shot evaluation (no training)</a:t>
            </a:r>
          </a:p>
        </p:txBody>
      </p:sp>
      <p:pic>
        <p:nvPicPr>
          <p:cNvPr id="11" name="Picture 10" descr="qualitative_prompt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914400"/>
            <a:ext cx="4297680" cy="292608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72000" y="3931920"/>
            <a:ext cx="429768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000" b="0">
                <a:solidFill>
                  <a:srgbClr val="646464"/>
                </a:solidFill>
              </a:defRPr>
            </a:pPr>
            <a:r>
              <a:t>Visual comparison of input prompts and resulting segmentations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0" y="429768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SAM2 Results Summary: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4572000" y="4663440"/>
          <a:ext cx="2743200" cy="160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/>
                <a:gridCol w="1097280"/>
              </a:tblGrid>
              <a:tr h="320040">
                <a:tc>
                  <a:txBody>
                    <a:bodyPr/>
                    <a:lstStyle/>
                    <a:p>
                      <a:pPr algn="ctr">
                        <a:defRPr sz="1000" b="1">
                          <a:solidFill>
                            <a:srgbClr val="FFFFFF"/>
                          </a:solidFill>
                        </a:defRPr>
                      </a:pPr>
                      <a:r>
                        <a:t>Input Type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>
                          <a:solidFill>
                            <a:srgbClr val="FFFFFF"/>
                          </a:solidFill>
                        </a:defRPr>
                      </a:pPr>
                      <a:r>
                        <a:t>Dice Score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Centroid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0.338</a:t>
                      </a:r>
                    </a:p>
                  </a:txBody>
                  <a:tcPr anchor="ctr"/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Multi-Point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0.418</a:t>
                      </a:r>
                    </a:p>
                  </a:txBody>
                  <a:tcPr anchor="ctr"/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Bounding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000"/>
                      </a:pPr>
                      <a:r>
                        <a:t>0.553</a:t>
                      </a:r>
                    </a:p>
                  </a:txBody>
                  <a:tcPr anchor="ctr"/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t>Box + Neg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000" b="1"/>
                      </a:pPr>
                      <a:r>
                        <a:t>0.555 ✓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MedSAM: Domain-Specific VFM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475488"/>
            <a:ext cx="859536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i="1">
                <a:solidFill>
                  <a:srgbClr val="FFD2D2"/>
                </a:solidFill>
              </a:defRPr>
            </a:pPr>
            <a:r>
              <a:t>SAM finetuned on 1.5M medical images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4/14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4320" y="91440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Model Architecture: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4320" y="123444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Based on SAM (ViT-B backbone)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93.7M parameters (2.4× smaller than SAM2)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Finetuned on diverse medical data: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CT, MRI, Ultrasound, X-ray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Dermoscopy, Endoscopy, Pathology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1.5M images, 11 modalities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Optimized for bounding box input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4320" y="338328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Test-Time Augmentation (TTA):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4320" y="370332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4 geometric transforms: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Original, H-flip, V-flip, HV-flip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Average predictions for robustness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Improves Dice: 0.522 → 0.536 (+2.7%)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0" y="91440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SAM2 vs MedSAM Head-to-Head: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4572000" y="1280160"/>
          <a:ext cx="3749040" cy="1920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188720"/>
                <a:gridCol w="1188720"/>
              </a:tblGrid>
              <a:tr h="320039"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Aspect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SAM2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MedSAM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Parameters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224M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93.7M</a:t>
                      </a:r>
                    </a:p>
                  </a:txBody>
                  <a:tcPr anchor="ctr"/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Backbone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Hiera-L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ViT-B</a:t>
                      </a:r>
                    </a:p>
                  </a:txBody>
                  <a:tcPr anchor="ctr"/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Pretraining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Natural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Medical</a:t>
                      </a:r>
                    </a:p>
                  </a:txBody>
                  <a:tcPr anchor="ctr"/>
                </a:tc>
              </a:tr>
              <a:tr h="320039">
                <a:tc>
                  <a:txBody>
                    <a:bodyPr/>
                    <a:lstStyle/>
                    <a:p>
                      <a:pPr algn="ctr">
                        <a:defRPr sz="1100" b="1"/>
                      </a:pPr>
                      <a:r>
                        <a:t>Dice Score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/>
                      </a:pPr>
                      <a:r>
                        <a:t>0.555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/>
                      </a:pPr>
                      <a:r>
                        <a:t>0.536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</a:tr>
              <a:tr h="320044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IoU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0.408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0.389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3" name="Rounded Rectangle 12"/>
          <p:cNvSpPr/>
          <p:nvPr/>
        </p:nvSpPr>
        <p:spPr>
          <a:xfrm>
            <a:off x="4572000" y="3474720"/>
            <a:ext cx="4114800" cy="1280160"/>
          </a:xfrm>
          <a:prstGeom prst="roundRect">
            <a:avLst/>
          </a:prstGeom>
          <a:solidFill>
            <a:srgbClr val="E6FFE6"/>
          </a:solidFill>
          <a:ln>
            <a:solidFill>
              <a:srgbClr val="228B2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754880" y="3611880"/>
            <a:ext cx="3749039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 b="1">
                <a:solidFill>
                  <a:srgbClr val="228B22"/>
                </a:solidFill>
              </a:defRPr>
            </a:pPr>
            <a:r>
              <a:t>Key Finding: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54880" y="3886200"/>
            <a:ext cx="3749039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 b="0">
                <a:solidFill>
                  <a:srgbClr val="333333"/>
                </a:solidFill>
              </a:defRPr>
            </a:pPr>
            <a:r>
              <a:t>SAM2 (general-purpose, 2.4× larger) outperforms MedSAM (domain-specific) by 3.5% on histopathology. Model capacity may matter more than domain-specific pretraining.</a:t>
            </a:r>
          </a:p>
        </p:txBody>
      </p:sp>
      <p:pic>
        <p:nvPicPr>
          <p:cNvPr id="16" name="Picture 15" descr="qualitative_method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4846320"/>
            <a:ext cx="8595360" cy="14630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SAM2 Finetuning Experiments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475488"/>
            <a:ext cx="859536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i="1">
                <a:solidFill>
                  <a:srgbClr val="FFD2D2"/>
                </a:solidFill>
              </a:defRPr>
            </a:pPr>
            <a:r>
              <a:t>Does domain adaptation improve performance?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5/14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4320" y="91440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Training Configurations: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74320" y="1280160"/>
            <a:ext cx="4114800" cy="1188720"/>
          </a:xfrm>
          <a:prstGeom prst="roundRect">
            <a:avLst/>
          </a:prstGeom>
          <a:solidFill>
            <a:srgbClr val="E6F5FF"/>
          </a:solidFill>
          <a:ln>
            <a:solidFill>
              <a:srgbClr val="1E64B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1371600"/>
            <a:ext cx="36576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b="1">
                <a:solidFill>
                  <a:srgbClr val="1E64B4"/>
                </a:solidFill>
              </a:defRPr>
            </a:pPr>
            <a:r>
              <a:t>Full Finetuning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" y="1691640"/>
            <a:ext cx="3657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All 224M parameters updated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BCE Loss: 100 epochs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Focal Loss: 50 epochs (γ=2)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74320" y="2560320"/>
            <a:ext cx="4114800" cy="1188720"/>
          </a:xfrm>
          <a:prstGeom prst="roundRect">
            <a:avLst/>
          </a:prstGeom>
          <a:solidFill>
            <a:srgbClr val="FFF5E6"/>
          </a:solidFill>
          <a:ln>
            <a:solidFill>
              <a:srgbClr val="C878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57200" y="2651760"/>
            <a:ext cx="36576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300" b="1">
                <a:solidFill>
                  <a:srgbClr val="C87800"/>
                </a:solidFill>
              </a:defRPr>
            </a:pPr>
            <a:r>
              <a:t>LoRA Adaptation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2971800"/>
            <a:ext cx="3657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Low-rank adapters (r=8)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Only 0.5% params trainable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30 epochs training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4320" y="393192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Dataset: BCSS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74320" y="425196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85 training / 21 validation / 45 test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5 tissue classes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1024×1024 patches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72000" y="91440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Test Set Results:</a:t>
            </a:r>
          </a:p>
        </p:txBody>
      </p:sp>
      <p:graphicFrame>
        <p:nvGraphicFramePr>
          <p:cNvPr id="17" name="Table 16"/>
          <p:cNvGraphicFramePr>
            <a:graphicFrameLocks noGrp="1"/>
          </p:cNvGraphicFramePr>
          <p:nvPr/>
        </p:nvGraphicFramePr>
        <p:xfrm>
          <a:off x="4572000" y="1280160"/>
          <a:ext cx="3840480" cy="160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3040"/>
                <a:gridCol w="640080"/>
                <a:gridCol w="640080"/>
                <a:gridCol w="1097280"/>
              </a:tblGrid>
              <a:tr h="320040"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Method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Dice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IoU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Δ vs Zero-Shot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100" b="1"/>
                      </a:pPr>
                      <a:r>
                        <a:t>Zero-Shot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/>
                      </a:pPr>
                      <a:r>
                        <a:t>0.555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/>
                      </a:pPr>
                      <a:r>
                        <a:t>0.408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/>
                      </a:pPr>
                      <a:r>
                        <a:t>—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BCE Finetuned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0.371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0.264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-33%</a:t>
                      </a:r>
                    </a:p>
                  </a:txBody>
                  <a:tcPr anchor="ctr"/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Focal Finetuned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0.372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0.265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-33%</a:t>
                      </a:r>
                    </a:p>
                  </a:txBody>
                  <a:tcPr anchor="ctr"/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LoRA (r=8)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0.355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0.248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-36%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4572000" y="3200400"/>
            <a:ext cx="4114800" cy="1828800"/>
          </a:xfrm>
          <a:prstGeom prst="roundRect">
            <a:avLst/>
          </a:prstGeom>
          <a:solidFill>
            <a:srgbClr val="E6FFE6"/>
          </a:solidFill>
          <a:ln>
            <a:solidFill>
              <a:srgbClr val="228B2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754880" y="3337560"/>
            <a:ext cx="3749039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 b="1">
                <a:solidFill>
                  <a:srgbClr val="228B22"/>
                </a:solidFill>
              </a:defRPr>
            </a:pPr>
            <a:r>
              <a:t>Analysis: Why Zero-Shot Wins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754880" y="3657600"/>
            <a:ext cx="3657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Small dataset (n=85) causes overfitting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SA-1B pretrained features are robust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Catastrophic forgetting of general knowledge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VFM generalization &gt; domain-specific training</a:t>
            </a:r>
          </a:p>
        </p:txBody>
      </p:sp>
      <p:pic>
        <p:nvPicPr>
          <p:cNvPr id="21" name="Picture 20" descr="fig3_training_analy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5120640"/>
            <a:ext cx="8595360" cy="12344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Finetuning: Systematic Failure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475488"/>
            <a:ext cx="859536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i="1">
                <a:solidFill>
                  <a:srgbClr val="FFD2D2"/>
                </a:solidFill>
              </a:defRPr>
            </a:pPr>
            <a:r>
              <a:t>All domain adaptation attempts underperformed zero-shot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6/14</a:t>
            </a:r>
          </a:p>
        </p:txBody>
      </p:sp>
      <p:pic>
        <p:nvPicPr>
          <p:cNvPr id="7" name="Picture 6" descr="failed_experimen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914400"/>
            <a:ext cx="8778240" cy="4114800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74320" y="5120640"/>
            <a:ext cx="8595360" cy="1097280"/>
          </a:xfrm>
          <a:prstGeom prst="roundRect">
            <a:avLst/>
          </a:prstGeom>
          <a:solidFill>
            <a:srgbClr val="E6F5FF"/>
          </a:solidFill>
          <a:ln>
            <a:solidFill>
              <a:srgbClr val="1E64B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5257800"/>
            <a:ext cx="41148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 b="1">
                <a:solidFill>
                  <a:srgbClr val="1E64B4"/>
                </a:solidFill>
              </a:defRPr>
            </a:pPr>
            <a:r>
              <a:t>Why Zero-Shot Wins: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" y="5532120"/>
            <a:ext cx="393192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SA-1B features are robust and general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Small dataset (n=85) causes overfitting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Catastrophic forgetting destroys pretrained knowledge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0" y="5257800"/>
            <a:ext cx="41148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 b="1">
                <a:solidFill>
                  <a:srgbClr val="1E64B4"/>
                </a:solidFill>
              </a:defRPr>
            </a:pPr>
            <a:r>
              <a:t>Recommendation: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0" y="5532120"/>
            <a:ext cx="393192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Use zero-shot VFMs on small datasets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Finetuning needs 1000+ diverse images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Consider parameter-efficient methods (LoRA) with regularization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CLIP: Zero-Shot Classification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475488"/>
            <a:ext cx="859536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i="1">
                <a:solidFill>
                  <a:srgbClr val="FFD2D2"/>
                </a:solidFill>
              </a:defRPr>
            </a:pPr>
            <a:r>
              <a:t>Contrastive Language-Image Pretraining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7/14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4320" y="91440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CLIP Architecture: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4320" y="123444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Dual-encoder architecture: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Vision: ViT-B/32 (86M params)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   ◦ Text: Transformer (63M params)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Contrastive learning objective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Pretrained on 400M image-text pairs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Zero-shot via text similarity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4320" y="292608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Our Classification Pipeline: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4320" y="324612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1. SAM2 segments tissue regions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2. Crop regions from original image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3. CLIP encodes cropped regions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4. Match against class text embeddings</a:t>
            </a:r>
          </a:p>
          <a:p>
            <a:pPr>
              <a:spcAft>
                <a:spcPts val="500"/>
              </a:spcAft>
              <a:defRPr sz="1200">
                <a:solidFill>
                  <a:srgbClr val="333333"/>
                </a:solidFill>
              </a:defRPr>
            </a:pPr>
            <a:r>
              <a:t>• 5. Assign class with highest similarity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0" y="91440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Text Encoding Approaches: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572000" y="1280160"/>
            <a:ext cx="4114800" cy="914400"/>
          </a:xfrm>
          <a:prstGeom prst="roundRect">
            <a:avLst/>
          </a:prstGeom>
          <a:solidFill>
            <a:srgbClr val="F0F0F0"/>
          </a:solidFill>
          <a:ln>
            <a:solidFill>
              <a:srgbClr val="64646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754880" y="1371600"/>
            <a:ext cx="36576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 b="1">
                <a:solidFill>
                  <a:srgbClr val="333333"/>
                </a:solidFill>
              </a:defRPr>
            </a:pPr>
            <a:r>
              <a:t>Manual Descriptions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54880" y="1645920"/>
            <a:ext cx="36576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000" b="0">
                <a:solidFill>
                  <a:srgbClr val="646464"/>
                </a:solidFill>
              </a:defRPr>
            </a:pPr>
            <a:r>
              <a:t>Hand-crafted text for each tissue class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572000" y="2286000"/>
            <a:ext cx="4114800" cy="914400"/>
          </a:xfrm>
          <a:prstGeom prst="roundRect">
            <a:avLst/>
          </a:prstGeom>
          <a:solidFill>
            <a:srgbClr val="E6FFE6"/>
          </a:solidFill>
          <a:ln>
            <a:solidFill>
              <a:srgbClr val="228B2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754880" y="2377440"/>
            <a:ext cx="36576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 b="1">
                <a:solidFill>
                  <a:srgbClr val="228B22"/>
                </a:solidFill>
              </a:defRPr>
            </a:pPr>
            <a:r>
              <a:t>LLM-Generated (GPT-4/Gemini)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754880" y="2651760"/>
            <a:ext cx="3657600" cy="228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000" b="0">
                <a:solidFill>
                  <a:srgbClr val="333333"/>
                </a:solidFill>
              </a:defRPr>
            </a:pPr>
            <a:r>
              <a:t>Automated description generation at scale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72000" y="3383280"/>
            <a:ext cx="41148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Classification Results:</a:t>
            </a:r>
          </a:p>
        </p:txBody>
      </p:sp>
      <p:graphicFrame>
        <p:nvGraphicFramePr>
          <p:cNvPr id="19" name="Table 18"/>
          <p:cNvGraphicFramePr>
            <a:graphicFrameLocks noGrp="1"/>
          </p:cNvGraphicFramePr>
          <p:nvPr/>
        </p:nvGraphicFramePr>
        <p:xfrm>
          <a:off x="4572000" y="3703320"/>
          <a:ext cx="2926080" cy="160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/>
                <a:gridCol w="1097280"/>
              </a:tblGrid>
              <a:tr h="320040"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Text Source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FFFFFF"/>
                          </a:solidFill>
                        </a:defRPr>
                      </a:pPr>
                      <a:r>
                        <a:t>Accuracy</a:t>
                      </a:r>
                    </a:p>
                  </a:txBody>
                  <a:tcPr anchor="ctr">
                    <a:solidFill>
                      <a:srgbClr val="500000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100" b="1"/>
                      </a:pPr>
                      <a:r>
                        <a:t>LLM Few-Shot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/>
                      </a:pPr>
                      <a:r>
                        <a:t>44.4%</a:t>
                      </a:r>
                    </a:p>
                  </a:txBody>
                  <a:tcPr anchor="ctr">
                    <a:solidFill>
                      <a:srgbClr val="E6FFE6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Manual v2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42.2%</a:t>
                      </a:r>
                    </a:p>
                  </a:txBody>
                  <a:tcPr anchor="ctr"/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LLM Jargon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12.2%</a:t>
                      </a:r>
                    </a:p>
                  </a:txBody>
                  <a:tcPr anchor="ctr"/>
                </a:tc>
              </a:tr>
              <a:tr h="320040"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Random Baseline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defRPr sz="1100"/>
                      </a:pPr>
                      <a:r>
                        <a:t>20.0%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20" name="Picture 19" descr="fig2_clip_analy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5120640"/>
            <a:ext cx="8595360" cy="12344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CLIP Classification: Error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475488"/>
            <a:ext cx="859536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i="1">
                <a:solidFill>
                  <a:srgbClr val="FFD2D2"/>
                </a:solidFill>
              </a:defRPr>
            </a:pPr>
            <a:r>
              <a:t>Confusion Matrix reveals class confusions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8/14</a:t>
            </a:r>
          </a:p>
        </p:txBody>
      </p:sp>
      <p:pic>
        <p:nvPicPr>
          <p:cNvPr id="7" name="Picture 6" descr="clip_confusion_matri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3935744" cy="3657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0" y="914400"/>
            <a:ext cx="429768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500000"/>
                </a:solidFill>
              </a:defRPr>
            </a:pPr>
            <a:r>
              <a:t>Key Observations: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0" y="123444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Tumor: 82% recall (best class)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Blood Vessel: 100% recall</a:t>
            </a:r>
          </a:p>
          <a:p>
            <a:pPr>
              <a:spcAft>
                <a:spcPts val="500"/>
              </a:spcAft>
              <a:defRPr sz="1000">
                <a:solidFill>
                  <a:srgbClr val="333333"/>
                </a:solidFill>
              </a:defRPr>
            </a:pPr>
            <a:r>
              <a:t>   ◦ but 75% false positive rate!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Lymphocyte: 0% recall (CLIP fails)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Necrosis: 0% recall (subtle texture)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Why this pattern?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• Blood vessels have distinct shape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• Lymphocytes lack visual structure</a:t>
            </a:r>
          </a:p>
          <a:p>
            <a:pPr>
              <a:spcAft>
                <a:spcPts val="500"/>
              </a:spcAft>
              <a:defRPr sz="1100">
                <a:solidFill>
                  <a:srgbClr val="333333"/>
                </a:solidFill>
              </a:defRPr>
            </a:pPr>
            <a:r>
              <a:t>• • CLIP prefers structural over texture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572000" y="4663440"/>
            <a:ext cx="4114800" cy="1097280"/>
          </a:xfrm>
          <a:prstGeom prst="roundRect">
            <a:avLst/>
          </a:prstGeom>
          <a:solidFill>
            <a:srgbClr val="FFF5E6"/>
          </a:solidFill>
          <a:ln>
            <a:solidFill>
              <a:srgbClr val="C878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754880" y="4800600"/>
            <a:ext cx="3749039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 b="1">
                <a:solidFill>
                  <a:srgbClr val="C87800"/>
                </a:solidFill>
              </a:defRPr>
            </a:pPr>
            <a:r>
              <a:t>Implication for Medical AI: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754880" y="5074920"/>
            <a:ext cx="3749039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000" b="0">
                <a:solidFill>
                  <a:srgbClr val="333333"/>
                </a:solidFill>
              </a:defRPr>
            </a:pPr>
            <a:r>
              <a:t>CLIP's web-scale pretraining creates bias toward structural features. Fine-grained texture discrimination requires domain-specific training or better prompts.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7724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64592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FFFFFF"/>
                </a:solidFill>
              </a:defRPr>
            </a:pPr>
            <a:r>
              <a:t>Prompt Engineering: The Key to CLIP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320" y="475488"/>
            <a:ext cx="859536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i="1">
                <a:solidFill>
                  <a:srgbClr val="FFD2D2"/>
                </a:solidFill>
              </a:defRPr>
            </a:pPr>
            <a:r>
              <a:t>From medical jargon to visual descriptors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6446520"/>
            <a:ext cx="5486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>
                <a:solidFill>
                  <a:srgbClr val="646464"/>
                </a:solidFill>
              </a:defRPr>
            </a:pPr>
            <a:r>
              <a:t>Visual Foundation Models for Medical Image Segmentation • CSCE 689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29600" y="6446520"/>
            <a:ext cx="64008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>
                <a:solidFill>
                  <a:srgbClr val="646464"/>
                </a:solidFill>
              </a:defRPr>
            </a:pPr>
            <a:r>
              <a:t>9/14</a:t>
            </a:r>
          </a:p>
        </p:txBody>
      </p:sp>
      <p:pic>
        <p:nvPicPr>
          <p:cNvPr id="7" name="Picture 6" descr="prompt_evolu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914400"/>
            <a:ext cx="8778240" cy="4572000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74320" y="5577840"/>
            <a:ext cx="8595360" cy="731520"/>
          </a:xfrm>
          <a:prstGeom prst="roundRect">
            <a:avLst/>
          </a:prstGeom>
          <a:solidFill>
            <a:srgbClr val="E6FFE6"/>
          </a:solidFill>
          <a:ln>
            <a:solidFill>
              <a:srgbClr val="228B2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5715000"/>
            <a:ext cx="8229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1">
                <a:solidFill>
                  <a:srgbClr val="333333"/>
                </a:solidFill>
              </a:defRPr>
            </a:pPr>
            <a:r>
              <a:t>Key Insight: CLIP understands visual language, not medical terminology. Describing colors and shapes ("dark purple dots") works better than pathology terms ("hyperchromatic nuclei").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